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02" r:id="rId3"/>
    <p:sldId id="407" r:id="rId4"/>
    <p:sldId id="419" r:id="rId5"/>
    <p:sldId id="408" r:id="rId6"/>
    <p:sldId id="274" r:id="rId7"/>
    <p:sldId id="306" r:id="rId8"/>
    <p:sldId id="410" r:id="rId9"/>
    <p:sldId id="420" r:id="rId10"/>
    <p:sldId id="316" r:id="rId11"/>
    <p:sldId id="317" r:id="rId12"/>
    <p:sldId id="318" r:id="rId13"/>
    <p:sldId id="421" r:id="rId14"/>
    <p:sldId id="411" r:id="rId15"/>
    <p:sldId id="422" r:id="rId16"/>
    <p:sldId id="423" r:id="rId17"/>
    <p:sldId id="332" r:id="rId18"/>
    <p:sldId id="414" r:id="rId19"/>
    <p:sldId id="424" r:id="rId20"/>
    <p:sldId id="348" r:id="rId21"/>
    <p:sldId id="425" r:id="rId22"/>
    <p:sldId id="360" r:id="rId23"/>
    <p:sldId id="426" r:id="rId24"/>
    <p:sldId id="373" r:id="rId25"/>
    <p:sldId id="440" r:id="rId26"/>
    <p:sldId id="384" r:id="rId27"/>
    <p:sldId id="385" r:id="rId28"/>
    <p:sldId id="427" r:id="rId29"/>
    <p:sldId id="428" r:id="rId30"/>
    <p:sldId id="388" r:id="rId31"/>
    <p:sldId id="389" r:id="rId32"/>
    <p:sldId id="396" r:id="rId33"/>
    <p:sldId id="395" r:id="rId34"/>
    <p:sldId id="430" r:id="rId35"/>
    <p:sldId id="429" r:id="rId36"/>
    <p:sldId id="415" r:id="rId37"/>
    <p:sldId id="431" r:id="rId38"/>
    <p:sldId id="399" r:id="rId39"/>
    <p:sldId id="432" r:id="rId40"/>
    <p:sldId id="433" r:id="rId41"/>
    <p:sldId id="435" r:id="rId42"/>
    <p:sldId id="434" r:id="rId43"/>
    <p:sldId id="445" r:id="rId44"/>
    <p:sldId id="439" r:id="rId45"/>
    <p:sldId id="437" r:id="rId46"/>
    <p:sldId id="441" r:id="rId47"/>
    <p:sldId id="442" r:id="rId48"/>
    <p:sldId id="443" r:id="rId49"/>
    <p:sldId id="444" r:id="rId50"/>
    <p:sldId id="26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76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26840" y="2399509"/>
            <a:ext cx="9805194" cy="1649170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光片荧光显微镜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Light-sheet Fluorescence Microscopy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7715" y="4845267"/>
            <a:ext cx="6350052" cy="1166148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畅星兆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2018.12.25</a:t>
            </a:r>
          </a:p>
        </p:txBody>
      </p:sp>
    </p:spTree>
    <p:extLst>
      <p:ext uri="{BB962C8B-B14F-4D97-AF65-F5344CB8AC3E}">
        <p14:creationId xmlns:p14="http://schemas.microsoft.com/office/powerpoint/2010/main" val="318054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02042" y="2767280"/>
            <a:ext cx="7889708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Single-objective selective-plane illumination microscopy (</a:t>
            </a:r>
            <a:r>
              <a:rPr lang="en-US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soSPIM</a:t>
            </a: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055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Single-objective selective-plane illumination microscopy 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92BDA-BCBE-41D2-8355-00D53A426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4402" y="2069432"/>
            <a:ext cx="5181598" cy="43033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7FC9629-191E-4CB0-BE51-FEF860AA08A9}"/>
              </a:ext>
            </a:extLst>
          </p:cNvPr>
          <p:cNvSpPr txBox="1"/>
          <p:nvPr/>
        </p:nvSpPr>
        <p:spPr>
          <a:xfrm>
            <a:off x="6721641" y="2466803"/>
            <a:ext cx="49169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通过照明光路和探测光路使用同一物镜，解决了两个目镜正交放置时对于物镜数值孔径的限制。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中，可以使用的物镜数值孔径高达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（浸油）。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同时，结合超分辨显微技术后，横向分辨率突破衍射极限，高达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181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776003-64B3-4A5D-907B-6B348F8E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42" y="1810327"/>
            <a:ext cx="10465316" cy="35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99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Microwell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A4D1F-3CEA-45A5-ABEA-721E49D4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032" y="1668379"/>
            <a:ext cx="4557936" cy="468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67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集成于普通的倒置型显微镜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(Nikon,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-E)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反射镜的使用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照明光路和探测光路使用了同一目镜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结合了超分辨显微技术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(PALM, STORM)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样品室制造过程复杂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7813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43A971-8A00-49CC-83F5-CD0038C5D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842" y="2213440"/>
            <a:ext cx="4929770" cy="24311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B0C4A2-CE8A-4690-BB7D-76D12BF95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84" y="2457641"/>
            <a:ext cx="5491916" cy="194271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3AFBF44-083E-4453-AB1B-2BA4465EB443}"/>
              </a:ext>
            </a:extLst>
          </p:cNvPr>
          <p:cNvSpPr txBox="1"/>
          <p:nvPr/>
        </p:nvSpPr>
        <p:spPr>
          <a:xfrm>
            <a:off x="604084" y="5085318"/>
            <a:ext cx="5491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宽场荧光显微镜、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旋转盘共聚焦显微镜切片能力比较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5F3734-4865-449E-B41C-E02461A65006}"/>
              </a:ext>
            </a:extLst>
          </p:cNvPr>
          <p:cNvSpPr txBox="1"/>
          <p:nvPr/>
        </p:nvSpPr>
        <p:spPr>
          <a:xfrm>
            <a:off x="8485729" y="52238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双色成像</a:t>
            </a:r>
          </a:p>
        </p:txBody>
      </p:sp>
    </p:spTree>
    <p:extLst>
      <p:ext uri="{BB962C8B-B14F-4D97-AF65-F5344CB8AC3E}">
        <p14:creationId xmlns:p14="http://schemas.microsoft.com/office/powerpoint/2010/main" val="4169228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结合超分辨显微技术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6D0BBB-ADFD-4FC2-8058-75B9D0462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77" y="2192283"/>
            <a:ext cx="3540124" cy="17866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F028A7E-F6CA-49D2-9300-9EDF23C14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071" y="1675231"/>
            <a:ext cx="3443858" cy="3113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71682E-632F-4DF7-A6E6-12D9A41472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791" y="2192015"/>
            <a:ext cx="3795318" cy="17868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9555D2-0752-42D5-9ADD-248F34C16FEC}"/>
              </a:ext>
            </a:extLst>
          </p:cNvPr>
          <p:cNvSpPr txBox="1"/>
          <p:nvPr/>
        </p:nvSpPr>
        <p:spPr>
          <a:xfrm>
            <a:off x="834581" y="5351652"/>
            <a:ext cx="33906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photoactivated localization microscopy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3885E6A-F978-4E96-B423-71AE06242581}"/>
              </a:ext>
            </a:extLst>
          </p:cNvPr>
          <p:cNvSpPr txBox="1"/>
          <p:nvPr/>
        </p:nvSpPr>
        <p:spPr>
          <a:xfrm>
            <a:off x="4463860" y="5335610"/>
            <a:ext cx="4577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STORM, stochastic optical reconstruction microscopy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7711ABC-34D4-4AA7-992B-4644912CD31F}"/>
              </a:ext>
            </a:extLst>
          </p:cNvPr>
          <p:cNvSpPr txBox="1"/>
          <p:nvPr/>
        </p:nvSpPr>
        <p:spPr>
          <a:xfrm>
            <a:off x="8480710" y="5326784"/>
            <a:ext cx="3686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Astigmatic-imaging-based 3D single-molecule localization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6345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Axial Plane Optical Microscopy (APOM)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4B12B-6DFD-49E9-89C0-159734B2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75" y="1901654"/>
            <a:ext cx="5105852" cy="4332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3C9106-A736-48D1-9B16-A44EFFD433FB}"/>
              </a:ext>
            </a:extLst>
          </p:cNvPr>
          <p:cNvSpPr txBox="1"/>
          <p:nvPr/>
        </p:nvSpPr>
        <p:spPr>
          <a:xfrm>
            <a:off x="1715762" y="550244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57831F6-3359-45ED-9FA2-9CD095215EDD}"/>
              </a:ext>
            </a:extLst>
          </p:cNvPr>
          <p:cNvSpPr txBox="1"/>
          <p:nvPr/>
        </p:nvSpPr>
        <p:spPr>
          <a:xfrm>
            <a:off x="6705868" y="2571321"/>
            <a:ext cx="51650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最大特点就是可以直接得到轴向图像。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结构中，样品附近只有一个透镜，这使得该物镜可以使用大数值孔径的物镜。</a:t>
            </a:r>
          </a:p>
        </p:txBody>
      </p:sp>
    </p:spTree>
    <p:extLst>
      <p:ext uri="{BB962C8B-B14F-4D97-AF65-F5344CB8AC3E}">
        <p14:creationId xmlns:p14="http://schemas.microsoft.com/office/powerpoint/2010/main" val="29751735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仿真图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97CB0F-CDDC-4E77-880E-AD91E0DC5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34" y="1556085"/>
            <a:ext cx="6880932" cy="4788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842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F2AA67-B773-4A6A-B67F-5C9267B37C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53277" y="1700463"/>
            <a:ext cx="4597992" cy="34570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F0A322D-3308-4F1A-8854-495F35E5405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92093" y="1820779"/>
            <a:ext cx="5750728" cy="307206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5AD5E50-CC83-4411-BE4A-9FE633460847}"/>
              </a:ext>
            </a:extLst>
          </p:cNvPr>
          <p:cNvSpPr txBox="1"/>
          <p:nvPr/>
        </p:nvSpPr>
        <p:spPr>
          <a:xfrm>
            <a:off x="594462" y="5479143"/>
            <a:ext cx="5397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为横向图像，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d 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图中对应位置处的轴向图像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03E856-5D03-4591-B65F-BDB5C1AC6456}"/>
              </a:ext>
            </a:extLst>
          </p:cNvPr>
          <p:cNvSpPr txBox="1"/>
          <p:nvPr/>
        </p:nvSpPr>
        <p:spPr>
          <a:xfrm>
            <a:off x="8313459" y="547914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三维成像</a:t>
            </a:r>
          </a:p>
        </p:txBody>
      </p:sp>
    </p:spTree>
    <p:extLst>
      <p:ext uri="{BB962C8B-B14F-4D97-AF65-F5344CB8AC3E}">
        <p14:creationId xmlns:p14="http://schemas.microsoft.com/office/powerpoint/2010/main" val="244128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sectioning capability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contrast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Reduced photo bleaching and toxicity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Imaging speed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Prolonged duration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285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Individual Molecule Localization-Selective Plane 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Illmination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Microscope (IML-SPIM)</a:t>
            </a:r>
            <a:b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D7B53C-F5DB-42A6-A3C4-F0DC0790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4657" y="1889020"/>
            <a:ext cx="3996578" cy="413692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41AE649-0C6A-4CBC-A724-EDFD3CEA0EC4}"/>
              </a:ext>
            </a:extLst>
          </p:cNvPr>
          <p:cNvSpPr txBox="1"/>
          <p:nvPr/>
        </p:nvSpPr>
        <p:spPr>
          <a:xfrm>
            <a:off x="2924364" y="6233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1CA779-82A2-4911-B04B-0C68E76578FC}"/>
              </a:ext>
            </a:extLst>
          </p:cNvPr>
          <p:cNvSpPr txBox="1"/>
          <p:nvPr/>
        </p:nvSpPr>
        <p:spPr>
          <a:xfrm>
            <a:off x="5813527" y="3218817"/>
            <a:ext cx="5953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结合了远场单分子定位方法于光片荧光显微镜。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在结构方面采用了传统的正交放置物镜的结构，在超分辨显微技术方面，其采用了椭圆点扩散函数失真技术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(elliptical point spread function distortion)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293491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AD5E50-CC83-4411-BE4A-9FE633460847}"/>
              </a:ext>
            </a:extLst>
          </p:cNvPr>
          <p:cNvSpPr txBox="1"/>
          <p:nvPr/>
        </p:nvSpPr>
        <p:spPr>
          <a:xfrm>
            <a:off x="2696433" y="5500122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E03E856-5D03-4591-B65F-BDB5C1AC6456}"/>
              </a:ext>
            </a:extLst>
          </p:cNvPr>
          <p:cNvSpPr txBox="1"/>
          <p:nvPr/>
        </p:nvSpPr>
        <p:spPr>
          <a:xfrm>
            <a:off x="6463772" y="5500122"/>
            <a:ext cx="486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图像， 超分辨显微技术：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fluorescence photoactivation localization microscopy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BA4657-A508-4800-9A7A-4BB7969B1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817" y="1965156"/>
            <a:ext cx="3209524" cy="31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ADDCB60-23F0-402B-8152-9C8F978363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959694"/>
            <a:ext cx="3189621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398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πSPIM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0A437-9E4B-4BFD-AE07-54434A5D36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89809" y="1475873"/>
            <a:ext cx="7636044" cy="46105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AE9804D-6557-4516-AFC4-ED9333BDCA20}"/>
              </a:ext>
            </a:extLst>
          </p:cNvPr>
          <p:cNvSpPr txBox="1"/>
          <p:nvPr/>
        </p:nvSpPr>
        <p:spPr>
          <a:xfrm>
            <a:off x="4069249" y="6233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FBC66AE-DD83-497F-8E05-131FA6FB5616}"/>
              </a:ext>
            </a:extLst>
          </p:cNvPr>
          <p:cNvSpPr txBox="1"/>
          <p:nvPr/>
        </p:nvSpPr>
        <p:spPr>
          <a:xfrm>
            <a:off x="8637744" y="3457995"/>
            <a:ext cx="3425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通过倾斜光片照明的方式实现了两物镜非正交放置的结构。</a:t>
            </a:r>
          </a:p>
        </p:txBody>
      </p:sp>
    </p:spTree>
    <p:extLst>
      <p:ext uri="{BB962C8B-B14F-4D97-AF65-F5344CB8AC3E}">
        <p14:creationId xmlns:p14="http://schemas.microsoft.com/office/powerpoint/2010/main" val="3361781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5AD5E50-CC83-4411-BE4A-9FE633460847}"/>
              </a:ext>
            </a:extLst>
          </p:cNvPr>
          <p:cNvSpPr txBox="1"/>
          <p:nvPr/>
        </p:nvSpPr>
        <p:spPr>
          <a:xfrm>
            <a:off x="5359260" y="5262194"/>
            <a:ext cx="1473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微米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3AA6B-8C0F-4C51-8070-F814B7B10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5371" y="2242073"/>
            <a:ext cx="7021257" cy="237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50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SPIM combined with fluorescence correlation spectroscopy (FCS)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17CFB4-953B-4537-9588-0834825A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15" y="2237875"/>
            <a:ext cx="6938518" cy="34461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E4DF5A5-C484-4760-834F-43AB5007A14A}"/>
              </a:ext>
            </a:extLst>
          </p:cNvPr>
          <p:cNvSpPr txBox="1"/>
          <p:nvPr/>
        </p:nvSpPr>
        <p:spPr>
          <a:xfrm>
            <a:off x="3628092" y="604922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5735D60-9D97-4858-915D-4A01F2085715}"/>
              </a:ext>
            </a:extLst>
          </p:cNvPr>
          <p:cNvSpPr txBox="1"/>
          <p:nvPr/>
        </p:nvSpPr>
        <p:spPr>
          <a:xfrm>
            <a:off x="7666121" y="3083777"/>
            <a:ext cx="43353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这个光片显微镜虽仍保持两物镜正交放置的结构，但照明光路和探测光路与样品不处于同一水平面。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在此结构中，照明物镜和探测物镜与样品平面均成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度角。</a:t>
            </a:r>
          </a:p>
        </p:txBody>
      </p:sp>
    </p:spTree>
    <p:extLst>
      <p:ext uri="{BB962C8B-B14F-4D97-AF65-F5344CB8AC3E}">
        <p14:creationId xmlns:p14="http://schemas.microsoft.com/office/powerpoint/2010/main" val="481887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实拍图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B1F7B-A297-40E2-9B64-1AB6AB4F4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6" y="1378857"/>
            <a:ext cx="7700208" cy="510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963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技术介绍：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correlation spectroscopy (FCS) is an experimental technique using statistical analysis of the fluctuations of fluorescence in a system in order to decipher dynamic molecular events, such as diffusion or conformational fluctuations of biomolecules.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技术仅仅是出于特定目的的数字信号处理技术，在硬件光路部分和普通的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SPIM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基本一致。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31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光片位置图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CFF8F-C870-47F1-8AAB-509E4815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59" y="1482136"/>
            <a:ext cx="8188482" cy="2233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51FF9F-B9A3-46EB-8475-89E2D64D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59" y="3818637"/>
            <a:ext cx="8229602" cy="29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5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技术介绍：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correlation spectroscopy (FCS) is an experimental technique using statistical analysis of the fluctuations of fluorescence in a system in order to decipher dynamic molecular events, such as diffusion or conformational fluctuations of biomolecules.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技术仅仅是出于特定目的的数字信号处理技术，在硬件光路部分和普通的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SPIM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基本一致。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819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1C815F7-AE91-48ED-B6DF-ACC07452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254" y="1563341"/>
            <a:ext cx="5607492" cy="509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159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BB7DE-0D4E-4BBA-BE6D-B3A2527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1902691"/>
            <a:ext cx="4885226" cy="4185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618F03-217D-4A5E-A9A1-6235CB1028ED}"/>
              </a:ext>
            </a:extLst>
          </p:cNvPr>
          <p:cNvSpPr txBox="1"/>
          <p:nvPr/>
        </p:nvSpPr>
        <p:spPr>
          <a:xfrm>
            <a:off x="6867957" y="2702534"/>
            <a:ext cx="46366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J.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Huisken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等人将光片结构光照明与荧光结合，发明了光片荧光显微镜（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light sheet fluorescence microscopy,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共包含两束光路，分别是照明光路（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）和探测光路（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）。照明光路用来产生光片状结构光，探测光路用来收集荧光分子释放出的荧光信号，再通过扫描，便可以实现对样品的三维扫描成像。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18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Digital scanned laser light sheet fluorescence microscopy(DSLM)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CB7B0-40D5-4CDA-8F46-06858C00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9" y="2360126"/>
            <a:ext cx="6447619" cy="2923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06AB7C-D3C8-4EDF-B494-CEC60575953D}"/>
              </a:ext>
            </a:extLst>
          </p:cNvPr>
          <p:cNvSpPr txBox="1"/>
          <p:nvPr/>
        </p:nvSpPr>
        <p:spPr>
          <a:xfrm>
            <a:off x="7394694" y="3083366"/>
            <a:ext cx="487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的原理是使用一束快速摆动的激发光形成一个虚拟的“光片”，通过恒定扫描速度的控制来实现均匀光片的产生。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f-theta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透镜的作用是讲光束的倾斜摆动转化为光束在垂直方向的位移，从而实现扫描。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927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9643A6-9C45-49E3-93CA-F36AE49A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4" y="1294174"/>
            <a:ext cx="6917867" cy="5452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4EEBA6-7B23-4972-AA44-B45BF374D4F6}"/>
              </a:ext>
            </a:extLst>
          </p:cNvPr>
          <p:cNvSpPr txBox="1"/>
          <p:nvPr/>
        </p:nvSpPr>
        <p:spPr>
          <a:xfrm>
            <a:off x="7653637" y="1860885"/>
            <a:ext cx="4217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laser light source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声光可调谐滤波器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acousto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-optical tunable filter 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扫描装置（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f-theta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laser scanner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照明光路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 illumination arm 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样品温控装置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temperature-controlled specimen chamber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探测光路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两个独立的相机</a:t>
            </a:r>
            <a:br>
              <a:rPr lang="en-US" altLang="zh-CN" dirty="0"/>
            </a:b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377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56834-AB10-401F-AAF3-72BB7E98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29" y="1378857"/>
            <a:ext cx="4101742" cy="52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73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光路得到简化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照明效率高：由于无需光圈来对光束进行整形，照明效率可达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，传统的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平均只有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成像速度比普通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提高了至少了两倍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装置紧凑：除去光源外，占地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对于扫描的控制更加灵活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费用相对较低：除去电子系统（电脑）以及软件，共耗费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8859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5160487" y="5969013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5CEA37-886C-41DF-B4A5-98612B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524" y="1445061"/>
            <a:ext cx="8180952" cy="4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7870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119C9D-5669-42E2-AF6D-790D144C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909" y="1378857"/>
            <a:ext cx="5607088" cy="46725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2665940" y="6243443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AA860CA-D2F5-4398-9765-DA8F4AA15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768" y="1378857"/>
            <a:ext cx="5317990" cy="4672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6B86C91-AC01-4642-BBDC-AE56DA416BD4}"/>
              </a:ext>
            </a:extLst>
          </p:cNvPr>
          <p:cNvSpPr txBox="1"/>
          <p:nvPr/>
        </p:nvSpPr>
        <p:spPr>
          <a:xfrm>
            <a:off x="8317832" y="6233890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2564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8. Bessel beam plane illumination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606AB7C-D3C8-4EDF-B494-CEC60575953D}"/>
              </a:ext>
            </a:extLst>
          </p:cNvPr>
          <p:cNvSpPr txBox="1"/>
          <p:nvPr/>
        </p:nvSpPr>
        <p:spPr>
          <a:xfrm>
            <a:off x="7154062" y="2457724"/>
            <a:ext cx="487751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Bessel beam plane 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的结构同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，其光片产生方式与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Bessel beam plane 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的特点是使用贝塞尔光束替换了之前的高斯光束，从而产生更薄的光片。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同时，在此实验中结合了结构光照明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(structured illumination)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的超分辨显微技术。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9A498-AB21-42F9-B552-55D56E804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9" y="1700950"/>
            <a:ext cx="6190162" cy="42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464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10203839" y="6073202"/>
            <a:ext cx="1736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10um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9A9FE3-DC2F-4B03-A671-96C05B631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9" y="1599436"/>
            <a:ext cx="4561905" cy="24095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63EB26-0BFD-47B4-ABFF-C42562232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194" y="1599436"/>
            <a:ext cx="4561905" cy="240952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C26611-B300-49E2-9D76-BC6050D65B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4008960"/>
            <a:ext cx="4552381" cy="240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D598629-97BF-4567-9EE6-8D194AE409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7718" y="4013963"/>
            <a:ext cx="4571429" cy="2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7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9. Inverted selective plane illumination microscopy(</a:t>
            </a:r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iSPIM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B3C83-70CC-47F8-A5BB-EF94CA1E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5542" y="1996544"/>
            <a:ext cx="4499526" cy="41307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955C4EB-4C80-4F4C-A7E0-31B0D6601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932" y="1820081"/>
            <a:ext cx="5993674" cy="448363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AA953D2-CAEF-430D-868A-B5345D14F602}"/>
              </a:ext>
            </a:extLst>
          </p:cNvPr>
          <p:cNvSpPr txBox="1"/>
          <p:nvPr/>
        </p:nvSpPr>
        <p:spPr>
          <a:xfrm>
            <a:off x="2719136" y="637561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C38503A-A40C-4B34-BF22-15B5CE94ACDE}"/>
              </a:ext>
            </a:extLst>
          </p:cNvPr>
          <p:cNvSpPr txBox="1"/>
          <p:nvPr/>
        </p:nvSpPr>
        <p:spPr>
          <a:xfrm>
            <a:off x="8688034" y="637561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样品处示意图</a:t>
            </a:r>
          </a:p>
        </p:txBody>
      </p:sp>
    </p:spTree>
    <p:extLst>
      <p:ext uri="{BB962C8B-B14F-4D97-AF65-F5344CB8AC3E}">
        <p14:creationId xmlns:p14="http://schemas.microsoft.com/office/powerpoint/2010/main" val="20379601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6B7D86-332F-4BEA-94C1-A06576272211}"/>
              </a:ext>
            </a:extLst>
          </p:cNvPr>
          <p:cNvSpPr txBox="1"/>
          <p:nvPr/>
        </p:nvSpPr>
        <p:spPr>
          <a:xfrm>
            <a:off x="3199854" y="5599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单色成像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B86C91-AC01-4642-BBDC-AE56DA416BD4}"/>
              </a:ext>
            </a:extLst>
          </p:cNvPr>
          <p:cNvSpPr txBox="1"/>
          <p:nvPr/>
        </p:nvSpPr>
        <p:spPr>
          <a:xfrm>
            <a:off x="8012488" y="5599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双色成像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D1166A-F7D8-4941-A460-6D2435FD0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3376" y="2030268"/>
            <a:ext cx="2780952" cy="3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0ED24CB-98CE-4AB1-83BD-A3C0770ECA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8492" y="2226126"/>
            <a:ext cx="3935984" cy="2646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26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进行分类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55723-B144-4D88-A5C6-109E736A70D9}"/>
              </a:ext>
            </a:extLst>
          </p:cNvPr>
          <p:cNvSpPr txBox="1"/>
          <p:nvPr/>
        </p:nvSpPr>
        <p:spPr>
          <a:xfrm>
            <a:off x="2375269" y="1420974"/>
            <a:ext cx="618630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物镜放置结构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对光片荧光显微镜进行分类，可以分为：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普通正交结构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基于倒置显微镜的正交结构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非正交结构的双物镜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多物镜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0AE7BB-EBD5-48BC-8378-75660BF4D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220" y="3849957"/>
            <a:ext cx="2529698" cy="21671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7B86C4-588E-47DC-88AD-F56D6B022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5399" y="3849957"/>
            <a:ext cx="2360601" cy="21671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13901DE-1078-44A2-A62F-C097244B262B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6481" y="3827533"/>
            <a:ext cx="2234779" cy="21886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299E7C-30D5-4E3C-8BAE-2642A822FF5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31741" y="3826603"/>
            <a:ext cx="2640664" cy="218953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F606A13-B3FC-4A8C-9604-F45D7FD08047}"/>
              </a:ext>
            </a:extLst>
          </p:cNvPr>
          <p:cNvSpPr txBox="1"/>
          <p:nvPr/>
        </p:nvSpPr>
        <p:spPr>
          <a:xfrm>
            <a:off x="2919663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07D797-38AB-4FDF-9E47-5B2D4358AB42}"/>
              </a:ext>
            </a:extLst>
          </p:cNvPr>
          <p:cNvSpPr txBox="1"/>
          <p:nvPr/>
        </p:nvSpPr>
        <p:spPr>
          <a:xfrm>
            <a:off x="5710990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D1C14DF-6C58-49C7-AB7F-3D7753EB9417}"/>
              </a:ext>
            </a:extLst>
          </p:cNvPr>
          <p:cNvSpPr txBox="1"/>
          <p:nvPr/>
        </p:nvSpPr>
        <p:spPr>
          <a:xfrm>
            <a:off x="8257533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60A53F-DD09-4126-96FA-84AFB8D2E930}"/>
              </a:ext>
            </a:extLst>
          </p:cNvPr>
          <p:cNvSpPr txBox="1"/>
          <p:nvPr/>
        </p:nvSpPr>
        <p:spPr>
          <a:xfrm>
            <a:off x="11245515" y="5646803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322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各项参数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F755723-B144-4D88-A5C6-109E736A70D9}"/>
              </a:ext>
            </a:extLst>
          </p:cNvPr>
          <p:cNvSpPr txBox="1"/>
          <p:nvPr/>
        </p:nvSpPr>
        <p:spPr>
          <a:xfrm>
            <a:off x="3738847" y="1951672"/>
            <a:ext cx="5602816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我们从以下几个方面归纳了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的参数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瑞利长度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穿透深度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扫描速度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软件使用情况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0199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横向分辨率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99AD78-BA9A-4D88-94EB-EF8892AE4AFA}"/>
              </a:ext>
            </a:extLst>
          </p:cNvPr>
          <p:cNvSpPr txBox="1"/>
          <p:nvPr/>
        </p:nvSpPr>
        <p:spPr>
          <a:xfrm>
            <a:off x="739296" y="2638784"/>
            <a:ext cx="1127487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分辨率方面，可以根据是否结合超分辨显微技术将显微镜分为两类。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在不使用超分辨显微技术的情况下，横向分辨率由探测光路的性质决定（照明光波长，数值孔径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等）。通常，其横向分辨率为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左右。此时，光片荧光显微镜的横向分辨率与宽场荧光显微镜相同。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当结合了超分辨显微技术后，分辨率突破衍射极限，此时横向分辨率可达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30-60nm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7766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轴向分辨率（光片厚度）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99AD78-BA9A-4D88-94EB-EF8892AE4AFA}"/>
              </a:ext>
            </a:extLst>
          </p:cNvPr>
          <p:cNvSpPr txBox="1"/>
          <p:nvPr/>
        </p:nvSpPr>
        <p:spPr>
          <a:xfrm>
            <a:off x="756700" y="2815247"/>
            <a:ext cx="112748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轴向分辨率由照明光路的性质决定。光片荧光显微镜的轴向分辨率通过测量光片厚度来得到。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一般情况下，测量光片荧光显微镜的光片厚度时，将光片通过荧光溶液或者一排荧光珠，使用相机接受荧光信号，从而得到光片的厚度随传播距离的改变情况。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1269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光片厚度与视场大小的制约关系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662574-8680-4D36-9B5C-23E54E3DB642}"/>
                  </a:ext>
                </a:extLst>
              </p:cNvPr>
              <p:cNvSpPr txBox="1"/>
              <p:nvPr/>
            </p:nvSpPr>
            <p:spPr>
              <a:xfrm>
                <a:off x="6828333" y="2350311"/>
                <a:ext cx="5099688" cy="1781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通常，光片厚度小于束腰处光片厚度的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zh-CN" altLang="en-US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</m:rad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倍的位置被认为是可用视场。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同时，衍射决定了一个紧密聚焦（高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）的高斯光片迅速在远离焦点处时迅速发散，使得视场减小。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FA662574-8680-4D36-9B5C-23E54E3DB6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8333" y="2350311"/>
                <a:ext cx="5099688" cy="1781321"/>
              </a:xfrm>
              <a:prstGeom prst="rect">
                <a:avLst/>
              </a:prstGeom>
              <a:blipFill>
                <a:blip r:embed="rId2"/>
                <a:stretch>
                  <a:fillRect l="-956" t="-342" b="-44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9B35EBCE-E696-4456-B593-6DCE43A64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133" y="2097091"/>
            <a:ext cx="6161905" cy="367619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D6736E-65FE-4238-95C0-8F73DFD8C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6876" y="4284038"/>
            <a:ext cx="1419048" cy="16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263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物镜间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的相互制约关系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A3A8DA-3B00-4DDE-AEF4-A89DB7D2F7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78388" y="1731012"/>
            <a:ext cx="5635224" cy="44052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31C2B8-718D-4382-A5AC-76CF167F285C}"/>
              </a:ext>
            </a:extLst>
          </p:cNvPr>
          <p:cNvSpPr txBox="1"/>
          <p:nvPr/>
        </p:nvSpPr>
        <p:spPr>
          <a:xfrm>
            <a:off x="4056933" y="6303779"/>
            <a:ext cx="4259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是一个与两物镜间所成角大小相关的量</a:t>
            </a:r>
          </a:p>
        </p:txBody>
      </p:sp>
    </p:spTree>
    <p:extLst>
      <p:ext uri="{BB962C8B-B14F-4D97-AF65-F5344CB8AC3E}">
        <p14:creationId xmlns:p14="http://schemas.microsoft.com/office/powerpoint/2010/main" val="32241129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2EDCFC-18AD-4259-BD11-5E66A12874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2732" y="2289977"/>
            <a:ext cx="3718409" cy="31198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7751FC-5F79-4732-944E-F9E7B57D68C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873" y="2182792"/>
            <a:ext cx="3471273" cy="33342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280B50-FC2C-4D11-87C8-3F61F1E0833C}"/>
              </a:ext>
            </a:extLst>
          </p:cNvPr>
          <p:cNvSpPr txBox="1"/>
          <p:nvPr/>
        </p:nvSpPr>
        <p:spPr>
          <a:xfrm>
            <a:off x="2592925" y="59516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B4FB0D-3E33-40BB-BB95-DEF5FE914EB6}"/>
              </a:ext>
            </a:extLst>
          </p:cNvPr>
          <p:cNvSpPr txBox="1"/>
          <p:nvPr/>
        </p:nvSpPr>
        <p:spPr>
          <a:xfrm>
            <a:off x="5458263" y="5951626"/>
            <a:ext cx="1007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57F7A9-005D-49D4-AA61-E7B99F5122A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713878" y="2389430"/>
            <a:ext cx="4390419" cy="292095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CF26B82-BCBB-4FC3-BFC5-516B82DF3333}"/>
              </a:ext>
            </a:extLst>
          </p:cNvPr>
          <p:cNvSpPr txBox="1"/>
          <p:nvPr/>
        </p:nvSpPr>
        <p:spPr>
          <a:xfrm>
            <a:off x="9510470" y="5951626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1533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轴向分辨率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当使用普通的正交结构时，由于物镜的数值孔径受到限制，光片厚度一般大于等于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（对应的轴向分辨率大于等于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当两物镜非正交放置时，或使用贝塞尔光束时，光片厚度可以小于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 使用贝塞尔光束是光片厚度可达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600um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4086757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瑞利长度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瑞利长度是指光片厚度保持在一定大小之内部分的长度，光片厚度与瑞利长度相互制约。目前所有的瑞丽长度均能满足单细胞探测的要求。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372825-6B39-451C-AF10-6EB591B60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675" y="2806388"/>
            <a:ext cx="4550944" cy="364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7997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扫描速度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的扫描速度均能满足要求。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的扫描速度可以达到每秒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帧。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当结合超分辨显微技术时，扫描速度大大下降。但具体速度未知。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99692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软件使用情况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6E5FFB-F881-447A-840C-9BE5E306CC1A}"/>
              </a:ext>
            </a:extLst>
          </p:cNvPr>
          <p:cNvSpPr txBox="1"/>
          <p:nvPr/>
        </p:nvSpPr>
        <p:spPr>
          <a:xfrm>
            <a:off x="1222351" y="2085331"/>
            <a:ext cx="1040359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综合已知的论文，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LabView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：操纵位移台、相机等设备进行扫描、成像。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MetaMorph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：显微镜自动化并进行成像分析。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进行图像处理。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PSFj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：对所成图像进行分析。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用户界面，高级控制层。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：低层硬件通信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9964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D618F03-217D-4A5E-A9A1-6235CB1028ED}"/>
              </a:ext>
            </a:extLst>
          </p:cNvPr>
          <p:cNvSpPr txBox="1"/>
          <p:nvPr/>
        </p:nvSpPr>
        <p:spPr>
          <a:xfrm>
            <a:off x="778043" y="1884386"/>
            <a:ext cx="106359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之后，根据观测样品尺寸、时间空间分辨率等要求的不同以及某些特殊需要，产生了不同的显微镜变种。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以下是几个光片荧光显微镜的变种。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 (Reflected light sheet microscope)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(Single-objective selective plane illumination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 (axial plane optical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 (individual molecule localization-selective plane illumination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FCS (Fluorescence correlation spectroscopy)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 (digital scanned laser light sheet fluorescence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Bessle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beam plane illumination microscope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iSPIM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(Inverted selective plane illumination 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775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920" y="296733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3526246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4989" y="694768"/>
            <a:ext cx="8911687" cy="58860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1.Reflected Light Sheet Microscope (RLSM)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646A7C-6193-46F8-9F9B-4E7DDB2626D0}"/>
              </a:ext>
            </a:extLst>
          </p:cNvPr>
          <p:cNvSpPr txBox="1"/>
          <p:nvPr/>
        </p:nvSpPr>
        <p:spPr>
          <a:xfrm>
            <a:off x="6852030" y="3066645"/>
            <a:ext cx="4465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结构中，照明物镜与探测物镜相对于待测样品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正交放置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，这限制了高数值孔径物镜的使用。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通过用反射镜将从顶部入射的的光片反射 ，使得两个物镜可以相向放置，从而解决了上述问题。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E917F-BD9E-481D-B4D4-CC81C28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14" y="1930726"/>
            <a:ext cx="5221486" cy="4303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4860F1-852E-4937-B007-5FA2CACDFFE9}"/>
              </a:ext>
            </a:extLst>
          </p:cNvPr>
          <p:cNvSpPr txBox="1"/>
          <p:nvPr/>
        </p:nvSpPr>
        <p:spPr>
          <a:xfrm>
            <a:off x="5158271" y="5864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</p:spTree>
    <p:extLst>
      <p:ext uri="{BB962C8B-B14F-4D97-AF65-F5344CB8AC3E}">
        <p14:creationId xmlns:p14="http://schemas.microsoft.com/office/powerpoint/2010/main" val="1080110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CF64A2-09C4-40C7-8F99-A7807CDEB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940" y="1378853"/>
            <a:ext cx="5274310" cy="43732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0538-13F3-46CF-834D-A5BF8E10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378854"/>
            <a:ext cx="4451721" cy="4373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350D4A-B435-4D2C-9311-80B2BA855381}"/>
              </a:ext>
            </a:extLst>
          </p:cNvPr>
          <p:cNvSpPr txBox="1"/>
          <p:nvPr/>
        </p:nvSpPr>
        <p:spPr>
          <a:xfrm>
            <a:off x="2769265" y="6137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样品处光束图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921339-3939-440D-92F0-AAB478C20CC3}"/>
              </a:ext>
            </a:extLst>
          </p:cNvPr>
          <p:cNvSpPr txBox="1"/>
          <p:nvPr/>
        </p:nvSpPr>
        <p:spPr>
          <a:xfrm>
            <a:off x="7401188" y="5978310"/>
            <a:ext cx="404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AFM Cantilever, aluminum coated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889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集成于普通的倒置型显微镜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(IX71, Olympus)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反射镜的使用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非正交放置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391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45014F-E4D9-4224-A95C-9FA65E25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093" y="1809952"/>
            <a:ext cx="4580952" cy="32380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481E338-8876-4A94-9E17-0C83C92C4F7D}"/>
              </a:ext>
            </a:extLst>
          </p:cNvPr>
          <p:cNvSpPr txBox="1"/>
          <p:nvPr/>
        </p:nvSpPr>
        <p:spPr>
          <a:xfrm>
            <a:off x="3826043" y="5479142"/>
            <a:ext cx="5261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比较了了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HILO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成像结果，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HILO (highly inclined and laminated optical sheet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microscoy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6C9FCB2-BDFC-4B2E-B424-FCDB68514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81" y="1847345"/>
            <a:ext cx="5145626" cy="3200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85575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6616</TotalTime>
  <Words>1688</Words>
  <Application>Microsoft Office PowerPoint</Application>
  <PresentationFormat>宽屏</PresentationFormat>
  <Paragraphs>201</Paragraphs>
  <Slides>50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50</vt:i4>
      </vt:variant>
    </vt:vector>
  </HeadingPairs>
  <TitlesOfParts>
    <vt:vector size="57" baseType="lpstr">
      <vt:lpstr>微软雅黑</vt:lpstr>
      <vt:lpstr>Arial</vt:lpstr>
      <vt:lpstr>Cambria Math</vt:lpstr>
      <vt:lpstr>Century Gothic</vt:lpstr>
      <vt:lpstr>Times New Roman</vt:lpstr>
      <vt:lpstr>Wingdings 3</vt:lpstr>
      <vt:lpstr>丝状</vt:lpstr>
      <vt:lpstr>光片荧光显微镜 Light-sheet Fluorescence Microscopy</vt:lpstr>
      <vt:lpstr>LSFM（SPIM）的优势</vt:lpstr>
      <vt:lpstr>LSFM的产生</vt:lpstr>
      <vt:lpstr>对LSFM进行分类</vt:lpstr>
      <vt:lpstr>PowerPoint 演示文稿</vt:lpstr>
      <vt:lpstr>1.Reflected Light Sheet Microscope (RLSM)</vt:lpstr>
      <vt:lpstr>PowerPoint 演示文稿</vt:lpstr>
      <vt:lpstr>特点</vt:lpstr>
      <vt:lpstr>结果图</vt:lpstr>
      <vt:lpstr>PowerPoint 演示文稿</vt:lpstr>
      <vt:lpstr>2. Single-objective selective-plane illumination microscopy (soSPIM) </vt:lpstr>
      <vt:lpstr>装置图</vt:lpstr>
      <vt:lpstr>Microwell制造过程</vt:lpstr>
      <vt:lpstr>特点</vt:lpstr>
      <vt:lpstr>结果图</vt:lpstr>
      <vt:lpstr>结合超分辨显微技术</vt:lpstr>
      <vt:lpstr>3. Axial Plane Optical Microscopy (APOM) </vt:lpstr>
      <vt:lpstr>仿真图</vt:lpstr>
      <vt:lpstr>结果图</vt:lpstr>
      <vt:lpstr>4. Individual Molecule Localization-Selective Plane Illmination Microscope (IML-SPIM) </vt:lpstr>
      <vt:lpstr>结果图</vt:lpstr>
      <vt:lpstr>5. πSPIM</vt:lpstr>
      <vt:lpstr>结果图</vt:lpstr>
      <vt:lpstr>6. SPIM combined with fluorescence correlation spectroscopy (FCS) </vt:lpstr>
      <vt:lpstr>实拍图 </vt:lpstr>
      <vt:lpstr>简单介绍</vt:lpstr>
      <vt:lpstr>光片位置图</vt:lpstr>
      <vt:lpstr>简单介绍</vt:lpstr>
      <vt:lpstr>结果图</vt:lpstr>
      <vt:lpstr>7. Digital scanned laser light sheet fluorescence microscopy(DSLM) </vt:lpstr>
      <vt:lpstr>示意图</vt:lpstr>
      <vt:lpstr>示意图</vt:lpstr>
      <vt:lpstr>DSLM优势</vt:lpstr>
      <vt:lpstr>结果图</vt:lpstr>
      <vt:lpstr>结果图</vt:lpstr>
      <vt:lpstr>8. Bessel beam plane illumination</vt:lpstr>
      <vt:lpstr>结果图</vt:lpstr>
      <vt:lpstr>9. Inverted selective plane illumination microscopy(iSPIM) </vt:lpstr>
      <vt:lpstr>结果图</vt:lpstr>
      <vt:lpstr>LSFM各项参数</vt:lpstr>
      <vt:lpstr>横向分辨率</vt:lpstr>
      <vt:lpstr>轴向分辨率（光片厚度）</vt:lpstr>
      <vt:lpstr>光片厚度与视场大小的制约关系</vt:lpstr>
      <vt:lpstr>物镜间NA的相互制约关系</vt:lpstr>
      <vt:lpstr>轴向分辨率</vt:lpstr>
      <vt:lpstr>轴向分辨率</vt:lpstr>
      <vt:lpstr>瑞利长度</vt:lpstr>
      <vt:lpstr>扫描速度</vt:lpstr>
      <vt:lpstr>软件使用情况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畅星兆</dc:creator>
  <cp:lastModifiedBy>dada</cp:lastModifiedBy>
  <cp:revision>264</cp:revision>
  <dcterms:created xsi:type="dcterms:W3CDTF">2017-11-29T21:12:55Z</dcterms:created>
  <dcterms:modified xsi:type="dcterms:W3CDTF">2018-12-25T04:10:13Z</dcterms:modified>
</cp:coreProperties>
</file>